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91" r:id="rId4"/>
    <p:sldId id="258" r:id="rId5"/>
    <p:sldId id="260" r:id="rId6"/>
    <p:sldId id="317" r:id="rId7"/>
    <p:sldId id="261" r:id="rId8"/>
    <p:sldId id="292" r:id="rId9"/>
    <p:sldId id="324" r:id="rId10"/>
    <p:sldId id="296" r:id="rId11"/>
    <p:sldId id="262" r:id="rId12"/>
    <p:sldId id="263" r:id="rId13"/>
    <p:sldId id="326" r:id="rId14"/>
    <p:sldId id="290" r:id="rId15"/>
    <p:sldId id="264" r:id="rId16"/>
    <p:sldId id="327" r:id="rId17"/>
    <p:sldId id="293" r:id="rId18"/>
    <p:sldId id="313" r:id="rId19"/>
    <p:sldId id="328" r:id="rId20"/>
    <p:sldId id="295" r:id="rId21"/>
    <p:sldId id="294" r:id="rId22"/>
    <p:sldId id="322" r:id="rId23"/>
    <p:sldId id="275" r:id="rId24"/>
    <p:sldId id="319" r:id="rId25"/>
    <p:sldId id="329" r:id="rId26"/>
    <p:sldId id="320" r:id="rId27"/>
    <p:sldId id="311" r:id="rId28"/>
    <p:sldId id="297" r:id="rId29"/>
    <p:sldId id="298" r:id="rId30"/>
    <p:sldId id="330" r:id="rId31"/>
    <p:sldId id="315" r:id="rId32"/>
    <p:sldId id="331" r:id="rId33"/>
    <p:sldId id="332" r:id="rId34"/>
    <p:sldId id="299" r:id="rId35"/>
    <p:sldId id="316" r:id="rId36"/>
    <p:sldId id="323" r:id="rId37"/>
    <p:sldId id="304" r:id="rId38"/>
    <p:sldId id="333" r:id="rId39"/>
    <p:sldId id="305" r:id="rId40"/>
    <p:sldId id="334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CC"/>
    <a:srgbClr val="003399"/>
    <a:srgbClr val="915709"/>
    <a:srgbClr val="BC3D04"/>
    <a:srgbClr val="008080"/>
    <a:srgbClr val="EBEECE"/>
    <a:srgbClr val="E2E6B8"/>
    <a:srgbClr val="800000"/>
    <a:srgbClr val="6D4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50" autoAdjust="0"/>
    <p:restoredTop sz="96234" autoAdjust="0"/>
  </p:normalViewPr>
  <p:slideViewPr>
    <p:cSldViewPr>
      <p:cViewPr>
        <p:scale>
          <a:sx n="76" d="100"/>
          <a:sy n="76" d="100"/>
        </p:scale>
        <p:origin x="-168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10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10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541264F-9236-4326-986D-447A2C979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6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6" y="0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24" y="4560329"/>
            <a:ext cx="5362954" cy="43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654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6" y="9120654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F54690E-8D66-49FD-8161-B25DC6A39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89202-483C-404D-9DAD-D088BFB3B0F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Zoe up front: 9-9:15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Take sharing about assignment of attracting something- (have them stand, give their name and share.) 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Take several stories then ask them to turn to someone ner them and share more.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Briefly explain the rest of the day, and how we’ll be busy to the very end.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9:15-9:45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Explanation of </a:t>
            </a:r>
            <a:r>
              <a:rPr lang="en-US" b="1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Ultimate Truth </a:t>
            </a: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Statement and demo, done in segments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Pass to Linz…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u="sng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C5AE9-BAF6-41D5-AE81-61BF7945C85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C5AE9-BAF6-41D5-AE81-61BF7945C85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4690E-8D66-49FD-8161-B25DC6A3930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4690E-8D66-49FD-8161-B25DC6A3930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89202-483C-404D-9DAD-D088BFB3B0F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Zoe up front: 9-9:15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Take sharing about assignment of attracting something- (have them stand, give their name and share.) 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Take several stories then ask them to turn to someone ner them and share more.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Briefly explain the rest of the day, and how we’ll be busy to the very end.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9:15-9:45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Explanation of </a:t>
            </a:r>
            <a:r>
              <a:rPr lang="en-US" b="1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Ultimate Truth </a:t>
            </a: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Statement and demo, done in segments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Pass to Linz…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u="sng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A1B0B-2A86-4813-A370-2F1434CAA1C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CC0E7-FC41-4D19-8008-864498A3536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C5AE9-BAF6-41D5-AE81-61BF7945C85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C5AE9-BAF6-41D5-AE81-61BF7945C85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C5AE9-BAF6-41D5-AE81-61BF7945C85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C5AE9-BAF6-41D5-AE81-61BF7945C85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C5AE9-BAF6-41D5-AE81-61BF7945C85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8D9F-18E1-4E87-9201-C2D6746CC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DABE-9746-42D5-BFC8-049C1E554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105B-AFAE-4027-A460-77254EE3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8182-7986-4F15-8D62-D6DC14138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D7E7-749E-49FD-B533-0F548EF09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028C-8086-422B-BE12-8C15FE44C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77AC-185F-4A8B-B94B-5C9C30CD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443B1-714F-400E-877D-3124B480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F350-EFC7-41F9-AF8A-4744330B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AF26-2A69-4E1A-B956-01C45AC0E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B249-B818-4385-9F64-90BB55B5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4346-C228-4C5D-9018-FE28424D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20C1-4B5F-45A2-A549-BF4ADD43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7A74-3BFC-4F58-BF40-4A005FAF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9262-7A10-4144-8A14-2F7F1448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9866-B6A7-49F9-A4E4-ADA19A3AA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8080"/>
            </a:gs>
            <a:gs pos="94000">
              <a:srgbClr val="FFFFCC"/>
            </a:gs>
            <a:gs pos="100000">
              <a:srgbClr val="91570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B27614CD-5A1A-4177-98EE-0E11143C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215491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305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Day 4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Woo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oo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 descr="GG Bridge from East 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905000"/>
            <a:ext cx="3208205" cy="4243654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143000"/>
            <a:ext cx="7924800" cy="29718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Dyads for relationship problems</a:t>
            </a:r>
          </a:p>
          <a:p>
            <a:pPr algn="ctr">
              <a:buNone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Relationship Remem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45211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Text Box 2"/>
          <p:cNvSpPr txBox="1">
            <a:spLocks noChangeArrowheads="1"/>
          </p:cNvSpPr>
          <p:nvPr/>
        </p:nvSpPr>
        <p:spPr bwMode="auto">
          <a:xfrm>
            <a:off x="990600" y="1524000"/>
            <a:ext cx="8534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1. </a:t>
            </a:r>
            <a:r>
              <a:rPr lang="en-US" sz="2800" b="0" dirty="0">
                <a:solidFill>
                  <a:schemeClr val="bg1"/>
                </a:solidFill>
              </a:rPr>
              <a:t>d</a:t>
            </a:r>
            <a:r>
              <a:rPr lang="en-US" sz="2800" b="0" dirty="0" smtClean="0">
                <a:solidFill>
                  <a:schemeClr val="bg1"/>
                </a:solidFill>
              </a:rPr>
              <a:t>o </a:t>
            </a:r>
            <a:r>
              <a:rPr lang="en-US" sz="2800" b="0" dirty="0">
                <a:solidFill>
                  <a:schemeClr val="bg1"/>
                </a:solidFill>
              </a:rPr>
              <a:t>2-3 rounds of </a:t>
            </a:r>
            <a:r>
              <a:rPr lang="en-US" sz="2800" b="0" dirty="0" smtClean="0">
                <a:solidFill>
                  <a:schemeClr val="bg1"/>
                </a:solidFill>
              </a:rPr>
              <a:t>gratitude </a:t>
            </a:r>
            <a:r>
              <a:rPr lang="en-US" sz="2800" b="0" dirty="0">
                <a:solidFill>
                  <a:schemeClr val="bg1"/>
                </a:solidFill>
              </a:rPr>
              <a:t>tapping on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  </a:t>
            </a:r>
            <a:r>
              <a:rPr lang="en-US" sz="2800" b="0" dirty="0" smtClean="0">
                <a:solidFill>
                  <a:schemeClr val="bg1"/>
                </a:solidFill>
              </a:rPr>
              <a:t>his / her </a:t>
            </a:r>
            <a:r>
              <a:rPr lang="en-US" sz="2800" b="0" dirty="0">
                <a:solidFill>
                  <a:schemeClr val="bg1"/>
                </a:solidFill>
              </a:rPr>
              <a:t>good </a:t>
            </a:r>
            <a:r>
              <a:rPr lang="en-US" sz="2800" b="0" dirty="0" smtClean="0">
                <a:solidFill>
                  <a:schemeClr val="bg1"/>
                </a:solidFill>
              </a:rPr>
              <a:t>qualities</a:t>
            </a: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endParaRPr lang="en-US" sz="2400" b="0" dirty="0">
              <a:solidFill>
                <a:schemeClr val="bg1"/>
              </a:solidFill>
            </a:endParaRPr>
          </a:p>
          <a:p>
            <a:pPr marL="457200" indent="-457200"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2. </a:t>
            </a:r>
            <a:r>
              <a:rPr lang="en-US" sz="2800" b="0" dirty="0">
                <a:solidFill>
                  <a:schemeClr val="bg1"/>
                </a:solidFill>
              </a:rPr>
              <a:t>m</a:t>
            </a:r>
            <a:r>
              <a:rPr lang="en-US" sz="2800" b="0" dirty="0" smtClean="0">
                <a:solidFill>
                  <a:schemeClr val="bg1"/>
                </a:solidFill>
              </a:rPr>
              <a:t>ake </a:t>
            </a:r>
            <a:r>
              <a:rPr lang="en-US" sz="2800" b="0" dirty="0">
                <a:solidFill>
                  <a:schemeClr val="bg1"/>
                </a:solidFill>
              </a:rPr>
              <a:t>a Wish List for this</a:t>
            </a:r>
            <a:r>
              <a:rPr lang="en-US" sz="2800" b="0" i="1" dirty="0">
                <a:solidFill>
                  <a:schemeClr val="bg1"/>
                </a:solidFill>
              </a:rPr>
              <a:t> </a:t>
            </a:r>
            <a:r>
              <a:rPr lang="en-US" sz="2800" b="0" dirty="0">
                <a:solidFill>
                  <a:schemeClr val="bg1"/>
                </a:solidFill>
              </a:rPr>
              <a:t>type of</a:t>
            </a:r>
            <a:r>
              <a:rPr lang="en-US" sz="2800" b="0" i="1" dirty="0">
                <a:solidFill>
                  <a:schemeClr val="bg1"/>
                </a:solidFill>
              </a:rPr>
              <a:t>  </a:t>
            </a:r>
            <a:br>
              <a:rPr lang="en-US" sz="2800" b="0" i="1" dirty="0">
                <a:solidFill>
                  <a:schemeClr val="bg1"/>
                </a:solidFill>
              </a:rPr>
            </a:br>
            <a:r>
              <a:rPr lang="en-US" sz="2800" b="0" i="1" dirty="0">
                <a:solidFill>
                  <a:schemeClr val="bg1"/>
                </a:solidFill>
              </a:rPr>
              <a:t>  </a:t>
            </a:r>
            <a:r>
              <a:rPr lang="en-US" sz="2800" b="0" dirty="0">
                <a:solidFill>
                  <a:schemeClr val="bg1"/>
                </a:solidFill>
              </a:rPr>
              <a:t>relationship…</a:t>
            </a:r>
            <a:r>
              <a:rPr lang="en-US" sz="2200" b="0" i="1" dirty="0">
                <a:solidFill>
                  <a:schemeClr val="bg1"/>
                </a:solidFill>
              </a:rPr>
              <a:t>POSITIVE PHRASING ONLY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endParaRPr lang="en-US" sz="3200" b="0" i="1" dirty="0">
              <a:solidFill>
                <a:schemeClr val="bg1"/>
              </a:solidFill>
            </a:endParaRPr>
          </a:p>
          <a:p>
            <a:pPr marL="457200" indent="-457200">
              <a:defRPr/>
            </a:pPr>
            <a:r>
              <a:rPr lang="en-US" sz="2800" b="0" dirty="0">
                <a:solidFill>
                  <a:schemeClr val="bg1"/>
                </a:solidFill>
              </a:rPr>
              <a:t>3</a:t>
            </a:r>
            <a:r>
              <a:rPr lang="en-US" sz="2800" b="0" dirty="0" smtClean="0">
                <a:solidFill>
                  <a:schemeClr val="bg1"/>
                </a:solidFill>
              </a:rPr>
              <a:t>. </a:t>
            </a:r>
            <a:r>
              <a:rPr lang="en-US" sz="2800" b="0" dirty="0">
                <a:solidFill>
                  <a:schemeClr val="bg1"/>
                </a:solidFill>
              </a:rPr>
              <a:t>t</a:t>
            </a:r>
            <a:r>
              <a:rPr lang="en-US" sz="2800" b="0" dirty="0" smtClean="0">
                <a:solidFill>
                  <a:schemeClr val="bg1"/>
                </a:solidFill>
              </a:rPr>
              <a:t>ap </a:t>
            </a:r>
            <a:r>
              <a:rPr lang="en-US" sz="2800" b="0" dirty="0">
                <a:solidFill>
                  <a:schemeClr val="bg1"/>
                </a:solidFill>
              </a:rPr>
              <a:t>on attracting this </a:t>
            </a:r>
            <a:r>
              <a:rPr lang="en-US" sz="2800" b="0" i="1" dirty="0">
                <a:solidFill>
                  <a:schemeClr val="bg1"/>
                </a:solidFill>
              </a:rPr>
              <a:t>type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of person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 …not for </a:t>
            </a:r>
            <a:r>
              <a:rPr lang="en-US" sz="2800" b="0" u="sng" dirty="0">
                <a:solidFill>
                  <a:schemeClr val="bg1"/>
                </a:solidFill>
              </a:rPr>
              <a:t>your</a:t>
            </a:r>
            <a:r>
              <a:rPr lang="en-US" sz="2800" b="0" dirty="0">
                <a:solidFill>
                  <a:schemeClr val="bg1"/>
                </a:solidFill>
              </a:rPr>
              <a:t> person to change</a:t>
            </a:r>
          </a:p>
          <a:p>
            <a:pPr marL="457200" indent="-45720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  <p:sp>
        <p:nvSpPr>
          <p:cNvPr id="1430531" name="Text Box 3"/>
          <p:cNvSpPr txBox="1">
            <a:spLocks noChangeArrowheads="1"/>
          </p:cNvSpPr>
          <p:nvPr/>
        </p:nvSpPr>
        <p:spPr bwMode="auto">
          <a:xfrm>
            <a:off x="1598862" y="685800"/>
            <a:ext cx="6264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</a:t>
            </a:r>
            <a:r>
              <a:rPr lang="en-US" sz="3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 Remedy </a:t>
            </a:r>
            <a:r>
              <a:rPr lang="en-US" sz="36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part </a:t>
            </a:r>
            <a:r>
              <a:rPr lang="en-US" sz="3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2</a:t>
            </a:r>
            <a:endParaRPr lang="en-US" sz="36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pic>
        <p:nvPicPr>
          <p:cNvPr id="105476" name="Picture 4" descr="Relationship Rememd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5562600"/>
            <a:ext cx="2057400" cy="1016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839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800" b="0" dirty="0">
                <a:solidFill>
                  <a:schemeClr val="bg1"/>
                </a:solidFill>
              </a:rPr>
              <a:t>- </a:t>
            </a:r>
            <a:r>
              <a:rPr lang="en-US" sz="2800" b="0" dirty="0" smtClean="0">
                <a:solidFill>
                  <a:schemeClr val="bg1"/>
                </a:solidFill>
              </a:rPr>
              <a:t> I </a:t>
            </a:r>
            <a:r>
              <a:rPr lang="en-US" sz="2800" b="0" dirty="0">
                <a:solidFill>
                  <a:schemeClr val="bg1"/>
                </a:solidFill>
              </a:rPr>
              <a:t>am attracting a kind, accepting and 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    patient </a:t>
            </a:r>
            <a:r>
              <a:rPr lang="en-US" sz="2800" b="0" dirty="0" smtClean="0">
                <a:solidFill>
                  <a:schemeClr val="bg1"/>
                </a:solidFill>
              </a:rPr>
              <a:t>boss 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endParaRPr lang="en-US" sz="2800" b="0" dirty="0">
              <a:solidFill>
                <a:schemeClr val="bg1"/>
              </a:solidFill>
            </a:endParaRPr>
          </a:p>
          <a:p>
            <a:pPr lvl="1"/>
            <a:endParaRPr lang="en-US" sz="1100" b="0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 I </a:t>
            </a:r>
            <a:r>
              <a:rPr lang="en-US" sz="2800" b="0" dirty="0">
                <a:solidFill>
                  <a:schemeClr val="bg1"/>
                </a:solidFill>
              </a:rPr>
              <a:t>deserve </a:t>
            </a:r>
            <a:r>
              <a:rPr lang="en-US" sz="2800" b="0" dirty="0" smtClean="0">
                <a:solidFill>
                  <a:schemeClr val="bg1"/>
                </a:solidFill>
              </a:rPr>
              <a:t>and am attracting a ideal partner  </a:t>
            </a:r>
          </a:p>
          <a:p>
            <a:pPr lvl="1"/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   who respects </a:t>
            </a:r>
            <a:r>
              <a:rPr lang="en-US" sz="2800" b="0" dirty="0">
                <a:solidFill>
                  <a:schemeClr val="bg1"/>
                </a:solidFill>
              </a:rPr>
              <a:t>me, is affectionate, </a:t>
            </a:r>
            <a:r>
              <a:rPr lang="en-US" sz="2800" b="0" dirty="0" smtClean="0">
                <a:solidFill>
                  <a:schemeClr val="bg1"/>
                </a:solidFill>
              </a:rPr>
              <a:t>supportive </a:t>
            </a:r>
          </a:p>
          <a:p>
            <a:pPr lvl="1"/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   </a:t>
            </a:r>
            <a:r>
              <a:rPr lang="en-US" sz="2800" b="0" dirty="0" smtClean="0">
                <a:solidFill>
                  <a:schemeClr val="bg1"/>
                </a:solidFill>
              </a:rPr>
              <a:t>(</a:t>
            </a:r>
            <a:r>
              <a:rPr lang="en-US" sz="2800" b="0" dirty="0">
                <a:solidFill>
                  <a:schemeClr val="bg1"/>
                </a:solidFill>
              </a:rPr>
              <a:t>and </a:t>
            </a:r>
            <a:r>
              <a:rPr lang="en-US" sz="2800" b="0" dirty="0" smtClean="0">
                <a:solidFill>
                  <a:schemeClr val="bg1"/>
                </a:solidFill>
              </a:rPr>
              <a:t>empties </a:t>
            </a:r>
            <a:r>
              <a:rPr lang="en-US" sz="2800" b="0" dirty="0">
                <a:solidFill>
                  <a:schemeClr val="bg1"/>
                </a:solidFill>
              </a:rPr>
              <a:t>the </a:t>
            </a:r>
            <a:r>
              <a:rPr lang="en-US" sz="2800" b="0" dirty="0" smtClean="0">
                <a:solidFill>
                  <a:schemeClr val="bg1"/>
                </a:solidFill>
              </a:rPr>
              <a:t>dishwasher everyday)</a:t>
            </a:r>
            <a:endParaRPr lang="en-US" sz="2800" b="0" dirty="0">
              <a:solidFill>
                <a:schemeClr val="bg1"/>
              </a:solidFill>
            </a:endParaRPr>
          </a:p>
          <a:p>
            <a:pPr lvl="1"/>
            <a:endParaRPr lang="en-US" sz="900" dirty="0"/>
          </a:p>
        </p:txBody>
      </p:sp>
      <p:pic>
        <p:nvPicPr>
          <p:cNvPr id="106500" name="Picture 4" descr="Relationship Remem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5486400"/>
            <a:ext cx="2159000" cy="1066800"/>
          </a:xfrm>
          <a:noFill/>
          <a:ln>
            <a:solidFill>
              <a:schemeClr val="tx1"/>
            </a:solidFill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46462" y="533400"/>
            <a:ext cx="6264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</a:t>
            </a:r>
            <a:r>
              <a:rPr lang="en-US" sz="3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 Remedy </a:t>
            </a:r>
            <a:r>
              <a:rPr lang="en-US" sz="36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part </a:t>
            </a:r>
            <a:r>
              <a:rPr lang="en-US" sz="3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2</a:t>
            </a:r>
            <a:endParaRPr lang="en-US" sz="36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5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8392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US" sz="900" dirty="0"/>
          </a:p>
          <a:p>
            <a:pPr lvl="1">
              <a:buFontTx/>
              <a:buChar char="-"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I’m </a:t>
            </a:r>
            <a:r>
              <a:rPr lang="en-US" sz="2800" b="0" dirty="0">
                <a:solidFill>
                  <a:schemeClr val="bg1"/>
                </a:solidFill>
              </a:rPr>
              <a:t>attracting a friend </a:t>
            </a:r>
            <a:r>
              <a:rPr lang="en-US" sz="2800" b="0" dirty="0" smtClean="0">
                <a:solidFill>
                  <a:schemeClr val="bg1"/>
                </a:solidFill>
              </a:rPr>
              <a:t>( or _________ ) </a:t>
            </a:r>
          </a:p>
          <a:p>
            <a:pPr lvl="1"/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 who honors our </a:t>
            </a:r>
            <a:r>
              <a:rPr lang="en-US" sz="2800" b="0" dirty="0">
                <a:solidFill>
                  <a:schemeClr val="bg1"/>
                </a:solidFill>
              </a:rPr>
              <a:t>secrets, keeps commitments</a:t>
            </a:r>
            <a:r>
              <a:rPr lang="en-US" sz="2800" b="0" dirty="0" smtClean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 and accepts me unconditionally </a:t>
            </a:r>
            <a:r>
              <a:rPr lang="en-US" sz="2800" b="0" dirty="0">
                <a:solidFill>
                  <a:schemeClr val="bg1"/>
                </a:solidFill>
              </a:rPr>
              <a:t/>
            </a:r>
            <a:br>
              <a:rPr lang="en-US" sz="2800" b="0" dirty="0">
                <a:solidFill>
                  <a:schemeClr val="bg1"/>
                </a:solidFill>
              </a:rPr>
            </a:br>
            <a:endParaRPr lang="en-US" sz="2800" b="0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3200" b="0" dirty="0">
                <a:solidFill>
                  <a:schemeClr val="bg1"/>
                </a:solidFill>
              </a:rPr>
              <a:t>  </a:t>
            </a:r>
            <a:r>
              <a:rPr lang="en-US" sz="2800" b="0" dirty="0" smtClean="0">
                <a:solidFill>
                  <a:schemeClr val="bg1"/>
                </a:solidFill>
              </a:rPr>
              <a:t>I </a:t>
            </a:r>
            <a:r>
              <a:rPr lang="en-US" sz="2800" b="0" dirty="0">
                <a:solidFill>
                  <a:schemeClr val="bg1"/>
                </a:solidFill>
              </a:rPr>
              <a:t>want </a:t>
            </a:r>
            <a:r>
              <a:rPr lang="en-US" sz="2800" b="0" dirty="0" smtClean="0">
                <a:solidFill>
                  <a:schemeClr val="bg1"/>
                </a:solidFill>
              </a:rPr>
              <a:t>a son / daughter </a:t>
            </a:r>
            <a:r>
              <a:rPr lang="en-US" sz="2800" b="0" dirty="0">
                <a:solidFill>
                  <a:schemeClr val="bg1"/>
                </a:solidFill>
              </a:rPr>
              <a:t>who </a:t>
            </a:r>
            <a:r>
              <a:rPr lang="en-US" sz="2800" b="0" dirty="0" smtClean="0">
                <a:solidFill>
                  <a:schemeClr val="bg1"/>
                </a:solidFill>
              </a:rPr>
              <a:t>is respectful,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    helpful and motivated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06500" name="Picture 4" descr="Relationship Remem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5486400"/>
            <a:ext cx="2159000" cy="1066800"/>
          </a:xfrm>
          <a:noFill/>
          <a:ln>
            <a:solidFill>
              <a:schemeClr val="tx1"/>
            </a:solidFill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25761" y="533400"/>
            <a:ext cx="6264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</a:t>
            </a:r>
            <a:r>
              <a:rPr lang="en-US" sz="3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 Remedy </a:t>
            </a:r>
            <a:r>
              <a:rPr lang="en-US" sz="36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part </a:t>
            </a:r>
            <a:r>
              <a:rPr lang="en-US" sz="3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2</a:t>
            </a:r>
            <a:endParaRPr lang="en-US" sz="36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pic>
        <p:nvPicPr>
          <p:cNvPr id="6" name="Picture 5" descr="an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975" y="4343400"/>
            <a:ext cx="2143895" cy="20383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058477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may think you’re a little squirrely,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deserve a full time masseuse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478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Doing awesome phone sessions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62200" y="1676400"/>
            <a:ext cx="454546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Simply </a:t>
            </a:r>
            <a:r>
              <a:rPr lang="en-US" dirty="0">
                <a:solidFill>
                  <a:schemeClr val="bg1"/>
                </a:solidFill>
              </a:rPr>
              <a:t>tell them what </a:t>
            </a:r>
            <a:r>
              <a:rPr lang="en-US" dirty="0" smtClean="0">
                <a:solidFill>
                  <a:schemeClr val="bg1"/>
                </a:solidFill>
              </a:rPr>
              <a:t>to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say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where to </a:t>
            </a:r>
            <a:r>
              <a:rPr lang="en-US" sz="2800" dirty="0" smtClean="0">
                <a:solidFill>
                  <a:schemeClr val="bg1"/>
                </a:solidFill>
              </a:rPr>
              <a:t>tap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hone ses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124200"/>
            <a:ext cx="3471570" cy="260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BC3D04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oing Pro EFT™ by phone is EASY</a:t>
            </a:r>
          </a:p>
        </p:txBody>
      </p:sp>
      <p:pic>
        <p:nvPicPr>
          <p:cNvPr id="1400843" name="Picture 11" descr="headset in be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428999"/>
            <a:ext cx="2133600" cy="26445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0836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610600" cy="2616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b="0" dirty="0">
                <a:solidFill>
                  <a:schemeClr val="bg1"/>
                </a:solidFill>
              </a:rPr>
              <a:t>y</a:t>
            </a:r>
            <a:r>
              <a:rPr lang="en-US" sz="2800" b="0" dirty="0" smtClean="0">
                <a:solidFill>
                  <a:schemeClr val="bg1"/>
                </a:solidFill>
              </a:rPr>
              <a:t>ou </a:t>
            </a:r>
            <a:r>
              <a:rPr lang="en-US" sz="2800" b="0" dirty="0">
                <a:solidFill>
                  <a:schemeClr val="bg1"/>
                </a:solidFill>
              </a:rPr>
              <a:t>can do sessions from </a:t>
            </a:r>
            <a:r>
              <a:rPr lang="en-US" sz="2800" b="0" dirty="0" smtClean="0">
                <a:solidFill>
                  <a:schemeClr val="bg1"/>
                </a:solidFill>
              </a:rPr>
              <a:t>anywhere, anytime</a:t>
            </a:r>
            <a:endParaRPr lang="en-US" sz="2800" b="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bg1"/>
                </a:solidFill>
              </a:rPr>
              <a:t> do </a:t>
            </a:r>
            <a:r>
              <a:rPr lang="en-US" sz="2800" b="0" dirty="0">
                <a:solidFill>
                  <a:schemeClr val="bg1"/>
                </a:solidFill>
              </a:rPr>
              <a:t>sessions in your jammies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bg1"/>
                </a:solidFill>
              </a:rPr>
              <a:t> develop </a:t>
            </a:r>
            <a:r>
              <a:rPr lang="en-US" sz="2800" b="0" dirty="0">
                <a:solidFill>
                  <a:schemeClr val="bg1"/>
                </a:solidFill>
              </a:rPr>
              <a:t>clients around the world 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you </a:t>
            </a:r>
            <a:r>
              <a:rPr lang="en-US" sz="2800" b="0" dirty="0">
                <a:solidFill>
                  <a:schemeClr val="bg1"/>
                </a:solidFill>
              </a:rPr>
              <a:t>don’t </a:t>
            </a:r>
            <a:r>
              <a:rPr lang="en-US" sz="2800" b="0" dirty="0" smtClean="0">
                <a:solidFill>
                  <a:schemeClr val="bg1"/>
                </a:solidFill>
              </a:rPr>
              <a:t>have </a:t>
            </a:r>
            <a:r>
              <a:rPr lang="en-US" sz="2800" b="0" dirty="0">
                <a:solidFill>
                  <a:schemeClr val="bg1"/>
                </a:solidFill>
              </a:rPr>
              <a:t>to shave your legs</a:t>
            </a:r>
          </a:p>
          <a:p>
            <a:pPr lvl="1"/>
            <a:endParaRPr lang="en-US" dirty="0"/>
          </a:p>
        </p:txBody>
      </p:sp>
      <p:pic>
        <p:nvPicPr>
          <p:cNvPr id="1400846" name="Picture 14" descr="hairy le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1" y="3429000"/>
            <a:ext cx="1951973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0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0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0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0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0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410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Skills to develop: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8486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bg1"/>
                </a:solidFill>
              </a:rPr>
              <a:t>g</a:t>
            </a:r>
            <a:r>
              <a:rPr lang="en-US" sz="2800" b="0" dirty="0" smtClean="0">
                <a:solidFill>
                  <a:schemeClr val="bg1"/>
                </a:solidFill>
              </a:rPr>
              <a:t>reat intuition</a:t>
            </a:r>
          </a:p>
          <a:p>
            <a:pPr indent="36576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chemeClr val="bg1"/>
                </a:solidFill>
              </a:rPr>
              <a:t>ability to hear what hasn’t been said</a:t>
            </a:r>
          </a:p>
          <a:p>
            <a:pPr indent="36576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chemeClr val="bg1"/>
                </a:solidFill>
              </a:rPr>
              <a:t>ability to tune into the client’s mood </a:t>
            </a:r>
          </a:p>
          <a:p>
            <a:pPr indent="36576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chemeClr val="bg1"/>
                </a:solidFill>
              </a:rPr>
              <a:t>judge client’s emotions </a:t>
            </a:r>
            <a:r>
              <a:rPr lang="en-US" sz="2400" b="0" dirty="0" smtClean="0">
                <a:solidFill>
                  <a:schemeClr val="bg1"/>
                </a:solidFill>
              </a:rPr>
              <a:t>(knowing </a:t>
            </a:r>
            <a:br>
              <a:rPr lang="en-US" sz="2400" b="0" dirty="0" smtClean="0">
                <a:solidFill>
                  <a:schemeClr val="bg1"/>
                </a:solidFill>
              </a:rPr>
            </a:br>
            <a:r>
              <a:rPr lang="en-US" sz="2400" b="0" dirty="0" smtClean="0">
                <a:solidFill>
                  <a:schemeClr val="bg1"/>
                </a:solidFill>
              </a:rPr>
              <a:t>    the difference between laughter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    </a:t>
            </a:r>
            <a:r>
              <a:rPr lang="en-US" sz="2400" b="0" dirty="0" smtClean="0">
                <a:solidFill>
                  <a:schemeClr val="bg1"/>
                </a:solidFill>
              </a:rPr>
              <a:t>and tears)</a:t>
            </a:r>
            <a:endParaRPr lang="en-US" sz="2400" b="0" dirty="0" smtClean="0">
              <a:solidFill>
                <a:srgbClr val="EBEECE"/>
              </a:solidFill>
            </a:endParaRPr>
          </a:p>
          <a:p>
            <a:pPr indent="36576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rgbClr val="FFFFFF"/>
                </a:solidFill>
              </a:rPr>
              <a:t>listen with all of your senses</a:t>
            </a:r>
            <a:endParaRPr lang="en-US" sz="2800" b="0" dirty="0">
              <a:solidFill>
                <a:srgbClr val="FFFFFF"/>
              </a:solidFill>
            </a:endParaRPr>
          </a:p>
        </p:txBody>
      </p:sp>
      <p:pic>
        <p:nvPicPr>
          <p:cNvPr id="5" name="Picture 6" descr="headset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29400" y="4038600"/>
            <a:ext cx="1823337" cy="2327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23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Other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things you 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need: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590800"/>
            <a:ext cx="5943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>
              <a:buClr>
                <a:schemeClr val="bg1"/>
              </a:buClr>
            </a:pPr>
            <a:r>
              <a:rPr lang="en-US" sz="2600" b="0" dirty="0" smtClean="0">
                <a:solidFill>
                  <a:srgbClr val="EBEECE"/>
                </a:solidFill>
              </a:rPr>
              <a:t/>
            </a:r>
            <a:br>
              <a:rPr lang="en-US" sz="2600" b="0" dirty="0" smtClean="0">
                <a:solidFill>
                  <a:srgbClr val="EBEECE"/>
                </a:solidFill>
              </a:rPr>
            </a:br>
            <a:endParaRPr lang="en-US" sz="2600" b="0" dirty="0" smtClean="0">
              <a:solidFill>
                <a:srgbClr val="EBEECE"/>
              </a:solidFill>
            </a:endParaRPr>
          </a:p>
          <a:p>
            <a:pPr indent="36576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bg1"/>
                </a:solidFill>
              </a:rPr>
              <a:t>a</a:t>
            </a:r>
            <a:r>
              <a:rPr lang="en-US" sz="2800" b="0" dirty="0" smtClean="0">
                <a:solidFill>
                  <a:schemeClr val="bg1"/>
                </a:solidFill>
              </a:rPr>
              <a:t> sense of humor</a:t>
            </a:r>
          </a:p>
          <a:p>
            <a:pPr indent="36576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bg1"/>
                </a:solidFill>
              </a:rPr>
              <a:t>t</a:t>
            </a:r>
            <a:r>
              <a:rPr lang="en-US" sz="2800" b="0" dirty="0" smtClean="0">
                <a:solidFill>
                  <a:schemeClr val="bg1"/>
                </a:solidFill>
              </a:rPr>
              <a:t>he willingness to be wrong</a:t>
            </a:r>
          </a:p>
          <a:p>
            <a:pPr indent="36576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bg1"/>
                </a:solidFill>
              </a:rPr>
              <a:t>s</a:t>
            </a:r>
            <a:r>
              <a:rPr lang="en-US" sz="2800" b="0" dirty="0" smtClean="0">
                <a:solidFill>
                  <a:schemeClr val="bg1"/>
                </a:solidFill>
              </a:rPr>
              <a:t>ensitivity to their needs</a:t>
            </a:r>
          </a:p>
          <a:p>
            <a:pPr indent="36576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bg1"/>
                </a:solidFill>
              </a:rPr>
              <a:t>t</a:t>
            </a:r>
            <a:r>
              <a:rPr lang="en-US" sz="2800" b="0" dirty="0" smtClean="0">
                <a:solidFill>
                  <a:schemeClr val="bg1"/>
                </a:solidFill>
              </a:rPr>
              <a:t>he ability to write fast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4" name="Picture 3" descr="phone sessions 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2653514" cy="215265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Callout 4"/>
          <p:cNvSpPr/>
          <p:nvPr/>
        </p:nvSpPr>
        <p:spPr bwMode="auto">
          <a:xfrm>
            <a:off x="2667000" y="1295400"/>
            <a:ext cx="3581400" cy="1737360"/>
          </a:xfrm>
          <a:prstGeom prst="wedgeEllipseCallout">
            <a:avLst>
              <a:gd name="adj1" fmla="val -47960"/>
              <a:gd name="adj2" fmla="val 68153"/>
            </a:avLst>
          </a:prstGeom>
          <a:gradFill flip="none" rotWithShape="1">
            <a:gsLst>
              <a:gs pos="2000">
                <a:srgbClr val="BC3D04"/>
              </a:gs>
              <a:gs pos="94000">
                <a:srgbClr val="FFFFCC"/>
              </a:gs>
              <a:gs pos="100000">
                <a:srgbClr val="91570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3900" y="1676400"/>
            <a:ext cx="2489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>
                <a:latin typeface="Comic Sans MS" pitchFamily="66" charset="0"/>
              </a:rPr>
              <a:t>t</a:t>
            </a:r>
            <a:r>
              <a:rPr lang="en-US" b="0" i="1" dirty="0" smtClean="0">
                <a:latin typeface="Comic Sans MS" pitchFamily="66" charset="0"/>
              </a:rPr>
              <a:t>hat sounds </a:t>
            </a:r>
            <a:br>
              <a:rPr lang="en-US" b="0" i="1" dirty="0" smtClean="0">
                <a:latin typeface="Comic Sans MS" pitchFamily="66" charset="0"/>
              </a:rPr>
            </a:br>
            <a:r>
              <a:rPr lang="en-US" b="0" i="1" dirty="0" err="1" smtClean="0">
                <a:latin typeface="Comic Sans MS" pitchFamily="66" charset="0"/>
              </a:rPr>
              <a:t>purrr-fect</a:t>
            </a:r>
            <a:endParaRPr lang="en-US" b="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7630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</a:t>
            </a:r>
            <a:r>
              <a:rPr lang="en-US" sz="44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 Remedy </a:t>
            </a:r>
            <a:r>
              <a:rPr lang="en-US" sz="44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part 1</a:t>
            </a:r>
          </a:p>
          <a:p>
            <a:pPr algn="ctr">
              <a:defRPr/>
            </a:pP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Transforming contentious relationships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25411" name="Picture 3" descr="Relationship Rememd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133600"/>
            <a:ext cx="4572000" cy="225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25412" name="Rectangle 4"/>
          <p:cNvSpPr>
            <a:spLocks noChangeArrowheads="1"/>
          </p:cNvSpPr>
          <p:nvPr/>
        </p:nvSpPr>
        <p:spPr bwMode="auto">
          <a:xfrm>
            <a:off x="762000" y="502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Healthy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Happy, Harmonious Relationships</a:t>
            </a:r>
            <a:endParaRPr lang="en-US" sz="36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2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9624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                www.LK1.AudioAcrobat.com</a:t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1315" name="Picture 3" descr="Audio Acroba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86038" y="4033838"/>
            <a:ext cx="9525" cy="9525"/>
          </a:xfrm>
          <a:noFill/>
        </p:spPr>
      </p:pic>
      <p:pic>
        <p:nvPicPr>
          <p:cNvPr id="141316" name="Picture 4" descr="Audio Acrob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48438" y="2967038"/>
            <a:ext cx="9525" cy="9525"/>
          </a:xfrm>
          <a:noFill/>
        </p:spPr>
      </p:pic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7315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</a:rPr>
              <a:t>1) </a:t>
            </a:r>
            <a:r>
              <a:rPr lang="en-US" sz="2800" b="0" dirty="0" smtClean="0">
                <a:solidFill>
                  <a:schemeClr val="bg1"/>
                </a:solidFill>
              </a:rPr>
              <a:t>subscribe </a:t>
            </a:r>
            <a:r>
              <a:rPr lang="en-US" sz="2800" b="0" dirty="0">
                <a:solidFill>
                  <a:schemeClr val="bg1"/>
                </a:solidFill>
              </a:rPr>
              <a:t>to Audio Acrobat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pic>
        <p:nvPicPr>
          <p:cNvPr id="1398790" name="Picture 6" descr="audio acrobat affliate button 1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1828800"/>
            <a:ext cx="3886200" cy="1943100"/>
          </a:xfrm>
          <a:noFill/>
        </p:spPr>
      </p:pic>
      <p:sp>
        <p:nvSpPr>
          <p:cNvPr id="1398791" name="Rectangle 7"/>
          <p:cNvSpPr>
            <a:spLocks noChangeArrowheads="1"/>
          </p:cNvSpPr>
          <p:nvPr/>
        </p:nvSpPr>
        <p:spPr bwMode="auto">
          <a:xfrm>
            <a:off x="1295400" y="4343400"/>
            <a:ext cx="69342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FFFFFF"/>
                </a:solidFill>
              </a:rPr>
              <a:t>2) </a:t>
            </a:r>
            <a:r>
              <a:rPr lang="en-US" sz="2800" b="0" dirty="0" smtClean="0">
                <a:solidFill>
                  <a:srgbClr val="FFFFFF"/>
                </a:solidFill>
              </a:rPr>
              <a:t>order </a:t>
            </a:r>
            <a:r>
              <a:rPr lang="en-US" sz="2800" b="0" dirty="0">
                <a:solidFill>
                  <a:schemeClr val="bg1"/>
                </a:solidFill>
              </a:rPr>
              <a:t>3-way calling </a:t>
            </a:r>
            <a:r>
              <a:rPr lang="en-US" sz="2800" b="0" dirty="0">
                <a:solidFill>
                  <a:srgbClr val="FFFFFF"/>
                </a:solidFill>
              </a:rPr>
              <a:t>from your</a:t>
            </a:r>
            <a:br>
              <a:rPr lang="en-US" sz="2800" b="0" dirty="0">
                <a:solidFill>
                  <a:srgbClr val="FFFFFF"/>
                </a:solidFill>
              </a:rPr>
            </a:br>
            <a:r>
              <a:rPr lang="en-US" sz="2800" b="0" dirty="0">
                <a:solidFill>
                  <a:srgbClr val="FFFFFF"/>
                </a:solidFill>
              </a:rPr>
              <a:t>    phone company</a:t>
            </a: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1371600" y="5334000"/>
            <a:ext cx="73152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FFFFFF"/>
                </a:solidFill>
              </a:rPr>
              <a:t>3) </a:t>
            </a:r>
            <a:r>
              <a:rPr lang="en-US" sz="2800" b="0" dirty="0" smtClean="0">
                <a:solidFill>
                  <a:srgbClr val="FFFFFF"/>
                </a:solidFill>
              </a:rPr>
              <a:t>get </a:t>
            </a:r>
            <a:r>
              <a:rPr lang="en-US" sz="2800" b="0" dirty="0">
                <a:solidFill>
                  <a:srgbClr val="FFFFFF"/>
                </a:solidFill>
              </a:rPr>
              <a:t>inclusive long </a:t>
            </a:r>
            <a:r>
              <a:rPr lang="en-US" sz="2800" b="0" dirty="0" smtClean="0">
                <a:solidFill>
                  <a:srgbClr val="FFFFFF"/>
                </a:solidFill>
              </a:rPr>
              <a:t>distance from      </a:t>
            </a:r>
            <a:br>
              <a:rPr lang="en-US" sz="2800" b="0" dirty="0" smtClean="0">
                <a:solidFill>
                  <a:srgbClr val="FFFFFF"/>
                </a:solidFill>
              </a:rPr>
            </a:br>
            <a:r>
              <a:rPr lang="en-US" sz="2800" b="0" dirty="0" smtClean="0">
                <a:solidFill>
                  <a:srgbClr val="FFFFFF"/>
                </a:solidFill>
              </a:rPr>
              <a:t>    your </a:t>
            </a:r>
            <a:r>
              <a:rPr lang="en-US" sz="2800" b="0" dirty="0">
                <a:solidFill>
                  <a:srgbClr val="FFFFFF"/>
                </a:solidFill>
              </a:rPr>
              <a:t>telephone company</a:t>
            </a: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1676400" y="457200"/>
            <a:ext cx="514250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Things </a:t>
            </a:r>
            <a:r>
              <a:rPr lang="en-US" sz="3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need to do: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9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9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9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9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86" grpId="0"/>
      <p:bldP spid="13987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9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96740" name="Picture 4" descr="tappingpoints_ALL_s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76600"/>
            <a:ext cx="2514600" cy="32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96744" name="Text Box 8"/>
          <p:cNvSpPr txBox="1">
            <a:spLocks noChangeArrowheads="1"/>
          </p:cNvSpPr>
          <p:nvPr/>
        </p:nvSpPr>
        <p:spPr bwMode="auto">
          <a:xfrm>
            <a:off x="865336" y="304800"/>
            <a:ext cx="7288064" cy="326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4. E-mail client a confirmation </a:t>
            </a: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and</a:t>
            </a:r>
            <a:endParaRPr lang="en-US" sz="3200" b="0" dirty="0" smtClean="0">
              <a:solidFill>
                <a:srgbClr val="FFFFFF"/>
              </a:solidFill>
              <a:effectLst>
                <a:outerShdw blurRad="38100" dist="38100" dir="2700000" algn="tl">
                  <a:schemeClr val="bg1"/>
                </a:outerShdw>
              </a:effectLst>
            </a:endParaRPr>
          </a:p>
          <a:p>
            <a:r>
              <a:rPr lang="en-US" sz="3200" b="0">
                <a:solidFill>
                  <a:srgbClr val="FFFFFF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 </a:t>
            </a:r>
            <a:r>
              <a:rPr lang="en-US" sz="3200" b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   instructions 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to: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0" dirty="0" smtClean="0">
                <a:solidFill>
                  <a:schemeClr val="bg1"/>
                </a:solidFill>
              </a:rPr>
              <a:t>have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a quiet place to tap</a:t>
            </a:r>
            <a:endParaRPr lang="en-US" b="0" dirty="0" smtClean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have </a:t>
            </a:r>
            <a:r>
              <a:rPr lang="en-US" sz="2800" b="0" dirty="0">
                <a:solidFill>
                  <a:schemeClr val="bg1"/>
                </a:solidFill>
              </a:rPr>
              <a:t>a headset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have </a:t>
            </a:r>
            <a:r>
              <a:rPr lang="en-US" sz="2800" b="0" dirty="0">
                <a:solidFill>
                  <a:schemeClr val="bg1"/>
                </a:solidFill>
              </a:rPr>
              <a:t>tapping points in front of them</a:t>
            </a:r>
          </a:p>
          <a:p>
            <a:pPr lvl="1">
              <a:spcBef>
                <a:spcPts val="600"/>
              </a:spcBef>
              <a:buFontTx/>
              <a:buChar char="•"/>
            </a:pPr>
            <a:endParaRPr lang="en-US" sz="2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6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6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9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90600"/>
            <a:ext cx="7772400" cy="25146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yads to practice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hone sessions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hone sessions back to 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362200"/>
            <a:ext cx="417096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w8_little boys with ap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133600"/>
            <a:ext cx="2957628" cy="19659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2004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4676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unch </a:t>
            </a:r>
            <a:r>
              <a:rPr 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time for your final exam!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458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p</a:t>
            </a:r>
            <a:r>
              <a:rPr lang="en-US" b="0" dirty="0" smtClean="0">
                <a:solidFill>
                  <a:schemeClr val="bg1"/>
                </a:solidFill>
              </a:rPr>
              <a:t>ut workbooks, notes and other  classroom </a:t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   material under your table. </a:t>
            </a:r>
          </a:p>
          <a:p>
            <a:pPr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="0" dirty="0" smtClean="0">
                <a:solidFill>
                  <a:schemeClr val="bg1"/>
                </a:solidFill>
              </a:rPr>
              <a:t>urn your test in when completed, before you   </a:t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   leave the room. </a:t>
            </a:r>
          </a:p>
          <a:p>
            <a:pPr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a</a:t>
            </a:r>
            <a:r>
              <a:rPr lang="en-US" b="0" dirty="0" smtClean="0">
                <a:solidFill>
                  <a:schemeClr val="bg1"/>
                </a:solidFill>
              </a:rPr>
              <a:t>ll tests must be turned in by 1:40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w8_little boys with ap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28600"/>
            <a:ext cx="268224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ime for 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inal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153400" cy="2708434"/>
          </a:xfrm>
          <a:prstGeom prst="rect">
            <a:avLst/>
          </a:prstGeom>
          <a:gradFill>
            <a:gsLst>
              <a:gs pos="7000">
                <a:srgbClr val="915709"/>
              </a:gs>
              <a:gs pos="94000">
                <a:srgbClr val="FFFFCC"/>
              </a:gs>
              <a:gs pos="100000">
                <a:srgbClr val="915709"/>
              </a:gs>
            </a:gsLst>
            <a:lin ang="2700000" scaled="1"/>
          </a:gra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o</a:t>
            </a:r>
            <a:r>
              <a:rPr lang="en-US" sz="2800" dirty="0" smtClean="0"/>
              <a:t>ption 1: </a:t>
            </a:r>
            <a:r>
              <a:rPr lang="en-US" sz="2800" b="0" dirty="0"/>
              <a:t>s</a:t>
            </a:r>
            <a:r>
              <a:rPr lang="en-US" sz="2800" b="0" dirty="0" smtClean="0"/>
              <a:t>tart and complete the test before going to lunch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o</a:t>
            </a:r>
            <a:r>
              <a:rPr lang="en-US" sz="2800" dirty="0" smtClean="0"/>
              <a:t>ption 2: </a:t>
            </a:r>
            <a:r>
              <a:rPr lang="en-US" sz="2800" b="0" dirty="0"/>
              <a:t>g</a:t>
            </a:r>
            <a:r>
              <a:rPr lang="en-US" sz="2800" b="0" dirty="0" smtClean="0"/>
              <a:t>o get lunch now and bring it back to eat during the test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o</a:t>
            </a:r>
            <a:r>
              <a:rPr lang="en-US" sz="2800" dirty="0" smtClean="0"/>
              <a:t>ption 3:</a:t>
            </a:r>
            <a:r>
              <a:rPr lang="en-US" sz="2800" b="0" dirty="0" smtClean="0"/>
              <a:t> do lunch now</a:t>
            </a:r>
            <a:r>
              <a:rPr lang="en-US" sz="2800" b="0" dirty="0"/>
              <a:t> </a:t>
            </a:r>
            <a:r>
              <a:rPr lang="en-US" sz="2800" b="0" dirty="0" smtClean="0"/>
              <a:t>then return to start the test</a:t>
            </a:r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676400"/>
            <a:ext cx="32631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coring the tests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5766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UTS for stuck issues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453432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bg1"/>
                </a:solidFill>
              </a:rPr>
              <a:t>w</a:t>
            </a:r>
            <a:r>
              <a:rPr lang="en-US" sz="2800" b="0" dirty="0" smtClean="0">
                <a:solidFill>
                  <a:schemeClr val="bg1"/>
                </a:solidFill>
              </a:rPr>
              <a:t>eight</a:t>
            </a:r>
          </a:p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bg1"/>
                </a:solidFill>
              </a:rPr>
              <a:t>p</a:t>
            </a:r>
            <a:r>
              <a:rPr lang="en-US" sz="2800" b="0" dirty="0" smtClean="0">
                <a:solidFill>
                  <a:schemeClr val="bg1"/>
                </a:solidFill>
              </a:rPr>
              <a:t>rocrastination</a:t>
            </a:r>
          </a:p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bg1"/>
                </a:solidFill>
              </a:rPr>
              <a:t>c</a:t>
            </a:r>
            <a:r>
              <a:rPr lang="en-US" sz="2800" b="0" dirty="0" smtClean="0">
                <a:solidFill>
                  <a:schemeClr val="bg1"/>
                </a:solidFill>
              </a:rPr>
              <a:t>lutter</a:t>
            </a:r>
          </a:p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bg1"/>
                </a:solidFill>
              </a:rPr>
              <a:t>t</a:t>
            </a:r>
            <a:r>
              <a:rPr lang="en-US" sz="2800" b="0" dirty="0" smtClean="0">
                <a:solidFill>
                  <a:schemeClr val="bg1"/>
                </a:solidFill>
              </a:rPr>
              <a:t>ime issues (habitually late)</a:t>
            </a:r>
          </a:p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bg1"/>
                </a:solidFill>
              </a:rPr>
              <a:t>g</a:t>
            </a:r>
            <a:r>
              <a:rPr lang="en-US" sz="2800" b="0" dirty="0" smtClean="0">
                <a:solidFill>
                  <a:schemeClr val="bg1"/>
                </a:solidFill>
              </a:rPr>
              <a:t>eneral </a:t>
            </a:r>
            <a:r>
              <a:rPr lang="en-US" sz="2800" b="0" dirty="0" err="1" smtClean="0">
                <a:solidFill>
                  <a:schemeClr val="bg1"/>
                </a:solidFill>
              </a:rPr>
              <a:t>stuckness</a:t>
            </a:r>
            <a:endParaRPr lang="en-US" sz="2800" b="0" dirty="0" smtClean="0">
              <a:solidFill>
                <a:schemeClr val="bg1"/>
              </a:solidFill>
            </a:endParaRPr>
          </a:p>
          <a:p>
            <a:r>
              <a:rPr lang="en-US" sz="2800" b="0" i="1" dirty="0" smtClean="0"/>
              <a:t>    </a:t>
            </a:r>
            <a:r>
              <a:rPr lang="en-US" sz="2800" b="0" i="1" dirty="0" smtClean="0">
                <a:solidFill>
                  <a:schemeClr val="bg1"/>
                </a:solidFill>
              </a:rPr>
              <a:t>- can’t go forward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    - can’t get started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    - </a:t>
            </a:r>
            <a:r>
              <a:rPr lang="en-US" sz="2800" b="0" i="1" dirty="0">
                <a:solidFill>
                  <a:schemeClr val="bg1"/>
                </a:solidFill>
              </a:rPr>
              <a:t>c</a:t>
            </a:r>
            <a:r>
              <a:rPr lang="en-US" sz="2800" b="0" i="1" dirty="0" smtClean="0">
                <a:solidFill>
                  <a:schemeClr val="bg1"/>
                </a:solidFill>
              </a:rPr>
              <a:t>an’t finish anything</a:t>
            </a:r>
            <a:r>
              <a:rPr lang="en-US" sz="2800" b="0" i="1" dirty="0" smtClean="0"/>
              <a:t/>
            </a:r>
            <a:br>
              <a:rPr lang="en-US" sz="2800" b="0" i="1" dirty="0" smtClean="0"/>
            </a:br>
            <a:endParaRPr lang="en-US" sz="2800" b="0" i="1" dirty="0" smtClean="0"/>
          </a:p>
          <a:p>
            <a:r>
              <a:rPr lang="en-US" sz="2800" dirty="0" smtClean="0"/>
              <a:t>“why bother” syndrome</a:t>
            </a:r>
            <a:endParaRPr lang="en-US" sz="2800" dirty="0"/>
          </a:p>
        </p:txBody>
      </p:sp>
      <p:pic>
        <p:nvPicPr>
          <p:cNvPr id="6" name="Picture 5" descr="st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3474720" cy="347472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394692" name="Text Box 4"/>
          <p:cNvSpPr txBox="1">
            <a:spLocks noChangeArrowheads="1"/>
          </p:cNvSpPr>
          <p:nvPr/>
        </p:nvSpPr>
        <p:spPr bwMode="auto">
          <a:xfrm>
            <a:off x="1676400" y="5334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UTS for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eing stuck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8077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1</a:t>
            </a:r>
            <a:r>
              <a:rPr lang="en-US" sz="2800" dirty="0"/>
              <a:t>) </a:t>
            </a:r>
            <a:r>
              <a:rPr lang="en-US" sz="2800" dirty="0" smtClean="0"/>
              <a:t>write </a:t>
            </a:r>
            <a:r>
              <a:rPr lang="en-US" sz="2800" dirty="0"/>
              <a:t>a </a:t>
            </a:r>
            <a:r>
              <a:rPr lang="en-US" sz="2800" dirty="0" smtClean="0"/>
              <a:t>simple sentence about </a:t>
            </a:r>
            <a:r>
              <a:rPr lang="en-US" sz="2800" dirty="0"/>
              <a:t>your </a:t>
            </a:r>
            <a:r>
              <a:rPr lang="en-US" sz="2800" dirty="0" smtClean="0"/>
              <a:t>goals: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b="0" i="1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 I want to get everything done on a timely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 basis</a:t>
            </a:r>
            <a:endParaRPr lang="en-US" sz="2300" b="0" i="1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2</a:t>
            </a:r>
            <a:r>
              <a:rPr lang="en-US" sz="2800" dirty="0"/>
              <a:t>) </a:t>
            </a:r>
            <a:r>
              <a:rPr lang="en-US" sz="2800" dirty="0" smtClean="0"/>
              <a:t>describe </a:t>
            </a:r>
            <a:r>
              <a:rPr lang="en-US" sz="2800" dirty="0"/>
              <a:t>how your life will be </a:t>
            </a:r>
            <a:r>
              <a:rPr lang="en-US" sz="2800" dirty="0" smtClean="0"/>
              <a:t>different: 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0" i="1" dirty="0" smtClean="0">
                <a:solidFill>
                  <a:schemeClr val="bg1"/>
                </a:solidFill>
              </a:rPr>
              <a:t> Life will be easier, will be more productive,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  good energy, more choices, sleep well,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 </a:t>
            </a:r>
            <a:r>
              <a:rPr lang="en-US" sz="2800" b="0" i="1" dirty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more time</a:t>
            </a:r>
            <a:endParaRPr lang="en-US" sz="2800" b="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st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463040" cy="146304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pic>
        <p:nvPicPr>
          <p:cNvPr id="6" name="Picture 5" descr="alcololic3_disgusting g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286000"/>
            <a:ext cx="4389121" cy="3291840"/>
          </a:xfrm>
          <a:prstGeom prst="flowChartAlternateProcess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08820" y="609600"/>
            <a:ext cx="570861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“I’m only going to tell you this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more time pal: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 away from my dame!”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394692" name="Text Box 4"/>
          <p:cNvSpPr txBox="1">
            <a:spLocks noChangeArrowheads="1"/>
          </p:cNvSpPr>
          <p:nvPr/>
        </p:nvSpPr>
        <p:spPr bwMode="auto">
          <a:xfrm>
            <a:off x="1676400" y="5334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UTS for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eing stuck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609600" y="2057400"/>
            <a:ext cx="815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3</a:t>
            </a:r>
            <a:r>
              <a:rPr lang="en-US" sz="2800" dirty="0"/>
              <a:t>) </a:t>
            </a:r>
            <a:r>
              <a:rPr lang="en-US" sz="2800" dirty="0" smtClean="0"/>
              <a:t>how </a:t>
            </a:r>
            <a:r>
              <a:rPr lang="en-US" sz="2800" dirty="0"/>
              <a:t>will you </a:t>
            </a:r>
            <a:r>
              <a:rPr lang="en-US" sz="2800" i="1" dirty="0" smtClean="0"/>
              <a:t>feel</a:t>
            </a:r>
            <a:r>
              <a:rPr lang="en-US" sz="2800" dirty="0" smtClean="0"/>
              <a:t> when </a:t>
            </a:r>
            <a:r>
              <a:rPr lang="en-US" sz="2800" dirty="0"/>
              <a:t>you have what you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want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2800" b="0" i="1" dirty="0" smtClean="0">
                <a:solidFill>
                  <a:schemeClr val="bg1"/>
                </a:solidFill>
              </a:rPr>
              <a:t>      </a:t>
            </a:r>
            <a:r>
              <a:rPr lang="en-US" sz="2800" b="0" i="1" dirty="0">
                <a:solidFill>
                  <a:schemeClr val="bg1"/>
                </a:solidFill>
              </a:rPr>
              <a:t>f</a:t>
            </a:r>
            <a:r>
              <a:rPr lang="en-US" sz="2800" b="0" i="1" dirty="0" smtClean="0">
                <a:solidFill>
                  <a:schemeClr val="bg1"/>
                </a:solidFill>
              </a:rPr>
              <a:t>eel good about self, secure, confident, 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  happy, peace of mind, joy, freedom, 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  freedom, sense of accomplishment, relief</a:t>
            </a:r>
            <a:endParaRPr lang="en-US" sz="2800" b="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st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463040" cy="146304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394692" name="Text Box 4"/>
          <p:cNvSpPr txBox="1">
            <a:spLocks noChangeArrowheads="1"/>
          </p:cNvSpPr>
          <p:nvPr/>
        </p:nvSpPr>
        <p:spPr bwMode="auto">
          <a:xfrm>
            <a:off x="1295400" y="4572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UTS for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eing stuck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838200" y="2133600"/>
            <a:ext cx="792480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4</a:t>
            </a:r>
            <a:r>
              <a:rPr lang="en-US" sz="2800" dirty="0"/>
              <a:t>) </a:t>
            </a:r>
            <a:r>
              <a:rPr lang="en-US" sz="2800" dirty="0" smtClean="0"/>
              <a:t>put </a:t>
            </a:r>
            <a:r>
              <a:rPr lang="en-US" sz="2800" dirty="0"/>
              <a:t>it all together in a </a:t>
            </a:r>
            <a:r>
              <a:rPr lang="en-US" sz="2800" dirty="0" smtClean="0"/>
              <a:t>positive statement     with gratitude: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0" i="1" dirty="0" smtClean="0">
                <a:solidFill>
                  <a:schemeClr val="bg1"/>
                </a:solidFill>
              </a:rPr>
              <a:t>   thank you U for allowing me to get 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everything done on time. I feel good about 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myself, have lots of energy, have a sense of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accomplishment, earning more $, etc. </a:t>
            </a:r>
            <a:endParaRPr lang="en-US" sz="2800" b="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pic>
        <p:nvPicPr>
          <p:cNvPr id="6" name="Picture 5" descr="st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463040" cy="146304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394692" name="Text Box 4"/>
          <p:cNvSpPr txBox="1">
            <a:spLocks noChangeArrowheads="1"/>
          </p:cNvSpPr>
          <p:nvPr/>
        </p:nvSpPr>
        <p:spPr bwMode="auto">
          <a:xfrm>
            <a:off x="1295400" y="4572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UTS for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eing stuck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838200" y="21336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5) give a believability or ownership </a:t>
            </a:r>
          </a:p>
          <a:p>
            <a:pPr>
              <a:defRPr/>
            </a:pPr>
            <a:r>
              <a:rPr lang="en-US" sz="2800" dirty="0" smtClean="0"/>
              <a:t>rating to your UTS (10 is perfect)</a:t>
            </a:r>
            <a:endParaRPr lang="en-US" sz="2800" b="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st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463040" cy="146304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394692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548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 2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UTS</a:t>
            </a:r>
          </a:p>
        </p:txBody>
      </p: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001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EBEECE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obstacles in the way of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ownership: 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0" i="1" dirty="0">
                <a:solidFill>
                  <a:schemeClr val="bg1"/>
                </a:solidFill>
              </a:rPr>
              <a:t>f</a:t>
            </a:r>
            <a:r>
              <a:rPr lang="en-US" sz="2800" b="0" i="1" dirty="0" smtClean="0">
                <a:solidFill>
                  <a:schemeClr val="bg1"/>
                </a:solidFill>
              </a:rPr>
              <a:t>ears of; failure, rejection, attention </a:t>
            </a:r>
          </a:p>
          <a:p>
            <a:pPr>
              <a:defRPr/>
            </a:pPr>
            <a:r>
              <a:rPr lang="en-US" sz="2800" b="0" i="1" dirty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    beliefs of: it’s too hard, deprivation, need to </a:t>
            </a:r>
          </a:p>
          <a:p>
            <a:pPr>
              <a:defRPr/>
            </a:pPr>
            <a:r>
              <a:rPr lang="en-US" sz="2800" b="0" i="1" dirty="0" smtClean="0">
                <a:solidFill>
                  <a:schemeClr val="bg1"/>
                </a:solidFill>
              </a:rPr>
              <a:t>     know how to do it</a:t>
            </a:r>
            <a:r>
              <a:rPr lang="en-US" sz="2600" b="0" i="1" dirty="0" smtClean="0">
                <a:solidFill>
                  <a:srgbClr val="EBEECE"/>
                </a:solidFill>
              </a:rPr>
              <a:t/>
            </a:r>
            <a:br>
              <a:rPr lang="en-US" sz="2600" b="0" i="1" dirty="0" smtClean="0">
                <a:solidFill>
                  <a:srgbClr val="EBEECE"/>
                </a:solidFill>
              </a:rPr>
            </a:br>
            <a:r>
              <a:rPr lang="en-US" sz="2600" b="0" i="1" dirty="0" smtClean="0">
                <a:solidFill>
                  <a:schemeClr val="bg1"/>
                </a:solidFill>
              </a:rPr>
              <a:t>  </a:t>
            </a:r>
            <a:endParaRPr lang="en-US" sz="2600" b="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7)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obstacles a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 from 10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to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400" b="0" i="1" dirty="0"/>
          </a:p>
        </p:txBody>
      </p:sp>
      <p:pic>
        <p:nvPicPr>
          <p:cNvPr id="8" name="Picture 7" descr="st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463040" cy="146304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394692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548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 2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UTS</a:t>
            </a:r>
          </a:p>
        </p:txBody>
      </p: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77240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eversal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eutralization on obstacles:</a:t>
            </a:r>
          </a:p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800" b="0" i="1" dirty="0" smtClean="0">
                <a:solidFill>
                  <a:schemeClr val="bg1"/>
                </a:solidFill>
              </a:rPr>
              <a:t>ET these fears and beliefs get in my way,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there’s a part of me that doesn’t want to let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go of them.  And I love and accept myself 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anyway.</a:t>
            </a:r>
            <a:endParaRPr lang="en-US" sz="2400" b="0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st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463040" cy="146304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394692" name="Text Box 4"/>
          <p:cNvSpPr txBox="1">
            <a:spLocks noChangeArrowheads="1"/>
          </p:cNvSpPr>
          <p:nvPr/>
        </p:nvSpPr>
        <p:spPr bwMode="auto">
          <a:xfrm>
            <a:off x="1676400" y="533400"/>
            <a:ext cx="548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 2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UTS</a:t>
            </a:r>
          </a:p>
        </p:txBody>
      </p: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762000" y="1828800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9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tap away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obstacles  </a:t>
            </a:r>
            <a:r>
              <a:rPr lang="en-US" sz="2800" b="0" dirty="0" smtClean="0">
                <a:solidFill>
                  <a:schemeClr val="bg1"/>
                </a:solidFill>
              </a:rPr>
              <a:t>(on the meridian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     points)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1100" b="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10) </a:t>
            </a:r>
            <a:r>
              <a:rPr lang="en-US" sz="2800" dirty="0" smtClean="0">
                <a:solidFill>
                  <a:schemeClr val="bg1"/>
                </a:solidFill>
              </a:rPr>
              <a:t>when obstacles are at a zero, </a:t>
            </a:r>
            <a:r>
              <a:rPr lang="en-US" sz="2800" dirty="0">
                <a:solidFill>
                  <a:schemeClr val="bg1"/>
                </a:solidFill>
              </a:rPr>
              <a:t>go back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  and reassess ownership of UTS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11) troubleshoot if not at a 10</a:t>
            </a:r>
          </a:p>
          <a:p>
            <a:pPr>
              <a:defRPr/>
            </a:pPr>
            <a:endParaRPr lang="en-US" sz="2800" dirty="0">
              <a:solidFill>
                <a:srgbClr val="EBEEC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8016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3600" dirty="0" smtClean="0"/>
              <a:t> </a:t>
            </a:r>
            <a:r>
              <a:rPr lang="en-US" sz="28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</a:t>
            </a:r>
            <a:r>
              <a:rPr lang="en-US" sz="2800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ap away any resistance to owning the UTS</a:t>
            </a:r>
          </a:p>
          <a:p>
            <a:pPr>
              <a:buBlip>
                <a:blip r:embed="rId3"/>
              </a:buBlip>
            </a:pPr>
            <a:r>
              <a:rPr lang="en-US" sz="2800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 keep tapping until the ownership is at a 10</a:t>
            </a:r>
          </a:p>
          <a:p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8" name="Picture 7" descr="st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28600"/>
            <a:ext cx="1463040" cy="146304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994759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yads 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UTS for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anything!</a:t>
            </a:r>
            <a:b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c</a:t>
            </a:r>
            <a:r>
              <a:rPr lang="en-US" b="0" dirty="0" smtClean="0">
                <a:solidFill>
                  <a:schemeClr val="bg1"/>
                </a:solidFill>
              </a:rPr>
              <a:t>lutter</a:t>
            </a:r>
            <a:endParaRPr lang="en-US" b="0" dirty="0">
              <a:solidFill>
                <a:schemeClr val="bg1"/>
              </a:solidFill>
            </a:endParaRP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p</a:t>
            </a:r>
            <a:r>
              <a:rPr lang="en-US" b="0" dirty="0" smtClean="0">
                <a:solidFill>
                  <a:schemeClr val="bg1"/>
                </a:solidFill>
              </a:rPr>
              <a:t>rocrastination</a:t>
            </a:r>
            <a:endParaRPr lang="en-US" b="0" dirty="0">
              <a:solidFill>
                <a:schemeClr val="bg1"/>
              </a:solidFill>
            </a:endParaRP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g</a:t>
            </a:r>
            <a:r>
              <a:rPr lang="en-US" b="0" dirty="0" smtClean="0">
                <a:solidFill>
                  <a:schemeClr val="bg1"/>
                </a:solidFill>
              </a:rPr>
              <a:t>etting </a:t>
            </a:r>
            <a:r>
              <a:rPr lang="en-US" b="0" dirty="0">
                <a:solidFill>
                  <a:schemeClr val="bg1"/>
                </a:solidFill>
              </a:rPr>
              <a:t>unstuck</a:t>
            </a: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p</a:t>
            </a:r>
            <a:r>
              <a:rPr lang="en-US" b="0" dirty="0" smtClean="0">
                <a:solidFill>
                  <a:schemeClr val="bg1"/>
                </a:solidFill>
              </a:rPr>
              <a:t>rosperity</a:t>
            </a:r>
            <a:endParaRPr lang="en-US" b="0" dirty="0">
              <a:solidFill>
                <a:schemeClr val="bg1"/>
              </a:solidFill>
            </a:endParaRP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a</a:t>
            </a:r>
            <a:r>
              <a:rPr lang="en-US" b="0" dirty="0" smtClean="0">
                <a:solidFill>
                  <a:schemeClr val="bg1"/>
                </a:solidFill>
              </a:rPr>
              <a:t>ttracting </a:t>
            </a:r>
            <a:r>
              <a:rPr lang="en-US" b="0" dirty="0">
                <a:solidFill>
                  <a:schemeClr val="bg1"/>
                </a:solidFill>
              </a:rPr>
              <a:t>your ideal mate</a:t>
            </a: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g</a:t>
            </a:r>
            <a:r>
              <a:rPr lang="en-US" b="0" dirty="0" smtClean="0">
                <a:solidFill>
                  <a:schemeClr val="bg1"/>
                </a:solidFill>
              </a:rPr>
              <a:t>etting </a:t>
            </a:r>
            <a:r>
              <a:rPr lang="en-US" b="0" dirty="0">
                <a:solidFill>
                  <a:schemeClr val="bg1"/>
                </a:solidFill>
              </a:rPr>
              <a:t>in shape</a:t>
            </a: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b</a:t>
            </a:r>
            <a:r>
              <a:rPr lang="en-US" b="0" dirty="0" smtClean="0">
                <a:solidFill>
                  <a:schemeClr val="bg1"/>
                </a:solidFill>
              </a:rPr>
              <a:t>ecoming </a:t>
            </a:r>
            <a:r>
              <a:rPr lang="en-US" b="0" dirty="0">
                <a:solidFill>
                  <a:schemeClr val="bg1"/>
                </a:solidFill>
              </a:rPr>
              <a:t>a great practitioner</a:t>
            </a:r>
          </a:p>
          <a:p>
            <a:pPr lvl="3">
              <a:spcBef>
                <a:spcPts val="600"/>
              </a:spcBef>
              <a:defRPr/>
            </a:pPr>
            <a:r>
              <a:rPr lang="en-US" b="0" dirty="0">
                <a:solidFill>
                  <a:schemeClr val="bg1"/>
                </a:solidFill>
              </a:rPr>
              <a:t>r</a:t>
            </a:r>
            <a:r>
              <a:rPr lang="en-US" b="0" dirty="0" smtClean="0">
                <a:solidFill>
                  <a:schemeClr val="bg1"/>
                </a:solidFill>
              </a:rPr>
              <a:t>eaching </a:t>
            </a:r>
            <a:r>
              <a:rPr lang="en-US" b="0" dirty="0">
                <a:solidFill>
                  <a:schemeClr val="bg1"/>
                </a:solidFill>
              </a:rPr>
              <a:t>any goal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1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1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1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1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1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1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1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1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1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1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1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1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13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13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64008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b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reaching 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goals</a:t>
            </a:r>
            <a:endParaRPr lang="en-US" sz="3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8627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8077200" cy="335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/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clear </a:t>
            </a:r>
            <a:r>
              <a:rPr lang="en-US" sz="2800" b="0" dirty="0" smtClean="0">
                <a:solidFill>
                  <a:srgbClr val="EBEECE"/>
                </a:solidFill>
              </a:rPr>
              <a:t>(free) </a:t>
            </a:r>
            <a:r>
              <a:rPr lang="en-US" sz="2800" dirty="0" smtClean="0">
                <a:solidFill>
                  <a:srgbClr val="EBEECE"/>
                </a:solidFill>
              </a:rPr>
              <a:t>from all </a:t>
            </a:r>
            <a:r>
              <a:rPr lang="en-US" sz="2800" dirty="0">
                <a:solidFill>
                  <a:srgbClr val="EBEECE"/>
                </a:solidFill>
              </a:rPr>
              <a:t>limiting beliefs </a:t>
            </a:r>
            <a:r>
              <a:rPr lang="en-US" sz="2800" dirty="0" smtClean="0">
                <a:solidFill>
                  <a:srgbClr val="EBEECE"/>
                </a:solidFill>
              </a:rPr>
              <a:t>&amp;  </a:t>
            </a:r>
            <a:br>
              <a:rPr lang="en-US" sz="2800" dirty="0" smtClean="0">
                <a:solidFill>
                  <a:srgbClr val="EBEECE"/>
                </a:solidFill>
              </a:rPr>
            </a:br>
            <a:r>
              <a:rPr lang="en-US" sz="2800" dirty="0" smtClean="0">
                <a:solidFill>
                  <a:srgbClr val="EBEECE"/>
                </a:solidFill>
              </a:rPr>
              <a:t>   fears</a:t>
            </a:r>
            <a:endParaRPr lang="en-US" sz="2800" dirty="0">
              <a:solidFill>
                <a:srgbClr val="EBEECE"/>
              </a:solidFill>
            </a:endParaRP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clean </a:t>
            </a:r>
            <a:r>
              <a:rPr lang="en-US" sz="2800" dirty="0">
                <a:solidFill>
                  <a:srgbClr val="EBEECE"/>
                </a:solidFill>
              </a:rPr>
              <a:t>of all emotional blocks in the </a:t>
            </a:r>
            <a:r>
              <a:rPr lang="en-US" sz="2800" dirty="0" smtClean="0">
                <a:solidFill>
                  <a:srgbClr val="EBEECE"/>
                </a:solidFill>
              </a:rPr>
              <a:t>way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ongruent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EBEECE"/>
                </a:solidFill>
              </a:rPr>
              <a:t>with your </a:t>
            </a:r>
            <a:r>
              <a:rPr lang="en-US" sz="2800" dirty="0" smtClean="0">
                <a:solidFill>
                  <a:srgbClr val="EBEECE"/>
                </a:solidFill>
              </a:rPr>
              <a:t>weight goals</a:t>
            </a:r>
            <a:endParaRPr lang="en-US" sz="2800" dirty="0">
              <a:solidFill>
                <a:srgbClr val="EBEECE"/>
              </a:solidFill>
            </a:endParaRPr>
          </a:p>
          <a:p>
            <a:pPr algn="l">
              <a:spcBef>
                <a:spcPts val="1200"/>
              </a:spcBef>
              <a:buFontTx/>
              <a:buChar char="•"/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ommitted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to your </a:t>
            </a:r>
            <a:r>
              <a:rPr lang="en-US" sz="2800" dirty="0" smtClean="0"/>
              <a:t>goals</a:t>
            </a:r>
          </a:p>
          <a:p>
            <a:pPr algn="l"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3810000" cy="1143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0000"/>
                    </a:gs>
                    <a:gs pos="50000">
                      <a:srgbClr val="17365D"/>
                    </a:gs>
                    <a:gs pos="100000">
                      <a:srgbClr val="820000"/>
                    </a:gs>
                  </a:gsLst>
                  <a:lin ang="0" scaled="1"/>
                </a:gradFill>
                <a:effectLst>
                  <a:outerShdw blurRad="38100" dist="38100" dir="2700000" algn="tl">
                    <a:schemeClr val="bg1">
                      <a:alpha val="84000"/>
                    </a:schemeClr>
                  </a:outerShdw>
                </a:effectLst>
                <a:latin typeface="Arial Black"/>
              </a:rPr>
              <a:t>B's &amp; C's</a:t>
            </a:r>
            <a:endParaRPr lang="en-US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20000"/>
                  </a:gs>
                  <a:gs pos="50000">
                    <a:srgbClr val="17365D"/>
                  </a:gs>
                  <a:gs pos="100000">
                    <a:srgbClr val="820000"/>
                  </a:gs>
                </a:gsLst>
                <a:lin ang="0" scaled="1"/>
              </a:gradFill>
              <a:effectLst>
                <a:outerShdw blurRad="38100" dist="38100" dir="2700000" algn="tl">
                  <a:schemeClr val="bg1">
                    <a:alpha val="84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1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1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1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1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1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1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64008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b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eaching 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goals</a:t>
            </a:r>
            <a:endParaRPr lang="en-US" sz="3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8627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032694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ts val="1200"/>
              </a:spcBef>
              <a:buFontTx/>
              <a:buChar char="•"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onfident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of reaching your goals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spcBef>
                <a:spcPts val="1200"/>
              </a:spcBef>
              <a:buFontTx/>
              <a:buChar char="•"/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ertain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you are making a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ife choice</a:t>
            </a:r>
          </a:p>
          <a:p>
            <a:pPr algn="l">
              <a:spcBef>
                <a:spcPts val="1200"/>
              </a:spcBef>
              <a:buFontTx/>
              <a:buChar char="•"/>
              <a:defRPr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consistent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(most of the time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>
              <a:spcBef>
                <a:spcPts val="1200"/>
              </a:spcBef>
              <a:buFontTx/>
              <a:buChar char="•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“c”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yourself already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eing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there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3810000" cy="1143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0000"/>
                    </a:gs>
                    <a:gs pos="50000">
                      <a:srgbClr val="17365D"/>
                    </a:gs>
                    <a:gs pos="100000">
                      <a:srgbClr val="820000"/>
                    </a:gs>
                  </a:gsLst>
                  <a:lin ang="0" scaled="1"/>
                </a:gradFill>
                <a:effectLst>
                  <a:outerShdw blurRad="38100" dist="38100" dir="2700000" algn="tl">
                    <a:schemeClr val="bg1">
                      <a:alpha val="84000"/>
                    </a:schemeClr>
                  </a:outerShdw>
                </a:effectLst>
                <a:latin typeface="Arial Black"/>
              </a:rPr>
              <a:t>B's &amp; C's</a:t>
            </a:r>
            <a:endParaRPr lang="en-US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20000"/>
                  </a:gs>
                  <a:gs pos="50000">
                    <a:srgbClr val="17365D"/>
                  </a:gs>
                  <a:gs pos="100000">
                    <a:srgbClr val="820000"/>
                  </a:gs>
                </a:gsLst>
                <a:lin ang="0" scaled="1"/>
              </a:gradFill>
              <a:effectLst>
                <a:outerShdw blurRad="38100" dist="38100" dir="2700000" algn="tl">
                  <a:schemeClr val="bg1">
                    <a:alpha val="84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1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1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1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1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1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1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890" name="Text Box 2"/>
          <p:cNvSpPr txBox="1">
            <a:spLocks noChangeArrowheads="1"/>
          </p:cNvSpPr>
          <p:nvPr/>
        </p:nvSpPr>
        <p:spPr bwMode="auto">
          <a:xfrm>
            <a:off x="2479734" y="5638800"/>
            <a:ext cx="421160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t’s about BEING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81000"/>
            <a:ext cx="53977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t’s not about doing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anatomy2.jpg"/>
          <p:cNvPicPr>
            <a:picLocks noChangeAspect="1"/>
          </p:cNvPicPr>
          <p:nvPr/>
        </p:nvPicPr>
        <p:blipFill>
          <a:blip r:embed="rId2" cstate="print"/>
          <a:srcRect r="12593"/>
          <a:stretch>
            <a:fillRect/>
          </a:stretch>
        </p:blipFill>
        <p:spPr>
          <a:xfrm>
            <a:off x="3124200" y="1066799"/>
            <a:ext cx="2738004" cy="466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2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9890" grpId="0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434" name="Picture 2" descr="happy couple asi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8333" r="4102"/>
          <a:stretch>
            <a:fillRect/>
          </a:stretch>
        </p:blipFill>
        <p:spPr>
          <a:xfrm>
            <a:off x="838200" y="685800"/>
            <a:ext cx="1905000" cy="1905000"/>
          </a:xfrm>
          <a:noFill/>
          <a:ln>
            <a:solidFill>
              <a:schemeClr val="tx1"/>
            </a:solidFill>
          </a:ln>
        </p:spPr>
      </p:pic>
      <p:pic>
        <p:nvPicPr>
          <p:cNvPr id="101379" name="Picture 3" descr="Relationship Rememd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228600"/>
            <a:ext cx="2159000" cy="10668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26436" name="Picture 4" descr="relationships_friend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29400" y="457200"/>
            <a:ext cx="2159000" cy="1435100"/>
          </a:xfrm>
          <a:noFill/>
          <a:ln>
            <a:solidFill>
              <a:schemeClr val="tx1"/>
            </a:solidFill>
          </a:ln>
        </p:spPr>
      </p:pic>
      <p:pic>
        <p:nvPicPr>
          <p:cNvPr id="1426437" name="Picture 5" descr="relationhip_father and k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676400"/>
            <a:ext cx="1676400" cy="24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26438" name="Picture 6" descr="relationship_parentchi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352800"/>
            <a:ext cx="143510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26439" name="Picture 7" descr="relationship_wor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800600"/>
            <a:ext cx="2159000" cy="153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6440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20544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ommitted </a:t>
            </a:r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ouples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26441" name="Text Box 9"/>
          <p:cNvSpPr txBox="1">
            <a:spLocks noChangeArrowheads="1"/>
          </p:cNvSpPr>
          <p:nvPr/>
        </p:nvSpPr>
        <p:spPr bwMode="auto">
          <a:xfrm>
            <a:off x="3581400" y="4191000"/>
            <a:ext cx="15570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f</a:t>
            </a:r>
            <a:r>
              <a:rPr lang="en-US" sz="1800" dirty="0" smtClean="0"/>
              <a:t>ather / child</a:t>
            </a:r>
            <a:endParaRPr lang="en-US" sz="1800" dirty="0"/>
          </a:p>
        </p:txBody>
      </p:sp>
      <p:sp>
        <p:nvSpPr>
          <p:cNvPr id="1426442" name="Text Box 10"/>
          <p:cNvSpPr txBox="1">
            <a:spLocks noChangeArrowheads="1"/>
          </p:cNvSpPr>
          <p:nvPr/>
        </p:nvSpPr>
        <p:spPr bwMode="auto">
          <a:xfrm>
            <a:off x="457200" y="5486400"/>
            <a:ext cx="16980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m</a:t>
            </a:r>
            <a:r>
              <a:rPr lang="en-US" sz="1800" dirty="0" smtClean="0"/>
              <a:t>other / child</a:t>
            </a:r>
            <a:endParaRPr lang="en-US" sz="1800" dirty="0"/>
          </a:p>
        </p:txBody>
      </p:sp>
      <p:sp>
        <p:nvSpPr>
          <p:cNvPr id="1426443" name="Text Box 11"/>
          <p:cNvSpPr txBox="1">
            <a:spLocks noChangeArrowheads="1"/>
          </p:cNvSpPr>
          <p:nvPr/>
        </p:nvSpPr>
        <p:spPr bwMode="auto">
          <a:xfrm>
            <a:off x="7315200" y="1905000"/>
            <a:ext cx="9542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f</a:t>
            </a:r>
            <a:r>
              <a:rPr lang="en-US" sz="1800" dirty="0" smtClean="0">
                <a:solidFill>
                  <a:schemeClr val="bg1"/>
                </a:solidFill>
              </a:rPr>
              <a:t>riends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26444" name="Text Box 12"/>
          <p:cNvSpPr txBox="1">
            <a:spLocks noChangeArrowheads="1"/>
          </p:cNvSpPr>
          <p:nvPr/>
        </p:nvSpPr>
        <p:spPr bwMode="auto">
          <a:xfrm>
            <a:off x="3276600" y="6324600"/>
            <a:ext cx="15571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</a:t>
            </a:r>
            <a:r>
              <a:rPr lang="en-US" sz="1800" dirty="0" smtClean="0"/>
              <a:t>rofessional</a:t>
            </a:r>
            <a:endParaRPr lang="en-US" sz="1800" dirty="0"/>
          </a:p>
        </p:txBody>
      </p:sp>
      <p:pic>
        <p:nvPicPr>
          <p:cNvPr id="1426445" name="Picture 13" descr="siblings boy_gir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tretch>
            <a:fillRect/>
          </a:stretch>
        </p:blipFill>
        <p:spPr>
          <a:xfrm>
            <a:off x="5867400" y="2438400"/>
            <a:ext cx="2362200" cy="1570168"/>
          </a:xfrm>
          <a:noFill/>
          <a:ln>
            <a:solidFill>
              <a:schemeClr val="tx1"/>
            </a:solidFill>
          </a:ln>
        </p:spPr>
      </p:pic>
      <p:sp>
        <p:nvSpPr>
          <p:cNvPr id="1426446" name="Text Box 14"/>
          <p:cNvSpPr txBox="1">
            <a:spLocks noChangeArrowheads="1"/>
          </p:cNvSpPr>
          <p:nvPr/>
        </p:nvSpPr>
        <p:spPr bwMode="auto">
          <a:xfrm>
            <a:off x="6477000" y="4038600"/>
            <a:ext cx="10568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s</a:t>
            </a:r>
            <a:r>
              <a:rPr lang="en-US" sz="1800" dirty="0" smtClean="0"/>
              <a:t>iblings</a:t>
            </a:r>
            <a:endParaRPr lang="en-US" sz="1800" dirty="0"/>
          </a:p>
        </p:txBody>
      </p:sp>
      <p:pic>
        <p:nvPicPr>
          <p:cNvPr id="1426447" name="Picture 15" descr="family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648200"/>
            <a:ext cx="2209800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6448" name="Text Box 16"/>
          <p:cNvSpPr txBox="1">
            <a:spLocks noChangeArrowheads="1"/>
          </p:cNvSpPr>
          <p:nvPr/>
        </p:nvSpPr>
        <p:spPr bwMode="auto">
          <a:xfrm>
            <a:off x="6324600" y="6172200"/>
            <a:ext cx="25442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g</a:t>
            </a:r>
            <a:r>
              <a:rPr lang="en-US" sz="1800" dirty="0" smtClean="0"/>
              <a:t>randparents </a:t>
            </a:r>
            <a:r>
              <a:rPr lang="en-US" sz="1800" dirty="0"/>
              <a:t>/ </a:t>
            </a:r>
            <a:r>
              <a:rPr lang="en-US" sz="1800" dirty="0" smtClean="0"/>
              <a:t>family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2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2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2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2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2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26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2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6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42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40" grpId="0"/>
      <p:bldP spid="1426441" grpId="0"/>
      <p:bldP spid="1426443" grpId="0"/>
      <p:bldP spid="14264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630" y="2133600"/>
            <a:ext cx="76047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ractice, practice, practice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ready for the Certification Assessment Program in September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1780" y="1143000"/>
            <a:ext cx="2654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hat’s next?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3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 Remedy part 1</a:t>
            </a:r>
          </a:p>
          <a:p>
            <a:pPr algn="ctr"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Pick a challenging, current relationship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happy couple_o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2613729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orgiveness 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971800"/>
            <a:ext cx="164108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elationship_brotherSi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667000"/>
            <a:ext cx="2420911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Relationship Rememdy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05600" y="5486400"/>
            <a:ext cx="2057400" cy="1016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2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763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2. 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negative feelings or     </a:t>
            </a:r>
          </a:p>
          <a:p>
            <a:pPr marL="457200" indent="-45720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circumstances about him / her 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		</a:t>
            </a:r>
            <a:r>
              <a:rPr lang="en-US" sz="2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nger, resentment</a:t>
            </a:r>
            <a:endParaRPr lang="en-US" sz="2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defRPr/>
            </a:pP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	frustration, disappointment    </a:t>
            </a:r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914400" lvl="1" indent="-457200">
              <a:defRPr/>
            </a:pPr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en-US" sz="2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heating, </a:t>
            </a:r>
            <a:r>
              <a:rPr lang="en-US" sz="2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ying, irresponsible</a:t>
            </a:r>
          </a:p>
          <a:p>
            <a:pPr marL="914400" lvl="1" indent="-457200">
              <a:defRPr/>
            </a:pP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fighting, </a:t>
            </a:r>
            <a:r>
              <a:rPr lang="en-US" sz="2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ntagonistic, </a:t>
            </a:r>
            <a:r>
              <a:rPr lang="en-US" sz="2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elf-centered</a:t>
            </a:r>
          </a:p>
          <a:p>
            <a:pPr marL="457200" indent="-457200">
              <a:defRPr/>
            </a:pP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	</a:t>
            </a:r>
            <a:endParaRPr lang="en-US" sz="2800" b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  <p:sp>
        <p:nvSpPr>
          <p:cNvPr id="142848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 Remedy part 1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4" descr="Relationship Rememd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5334000"/>
            <a:ext cx="2057400" cy="1016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2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2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2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2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2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2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2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2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2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2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2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2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2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506" name="Picture 2" descr="relationships_foot on head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3429000"/>
            <a:ext cx="4210050" cy="3170238"/>
          </a:xfrm>
          <a:noFill/>
        </p:spPr>
      </p:pic>
      <p:sp>
        <p:nvSpPr>
          <p:cNvPr id="1429507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696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chemeClr val="bg1"/>
                </a:solidFill>
              </a:rPr>
              <a:t>Even though </a:t>
            </a:r>
            <a:r>
              <a:rPr lang="en-US" sz="2800" b="0" i="1" dirty="0" smtClean="0">
                <a:solidFill>
                  <a:schemeClr val="bg1"/>
                </a:solidFill>
              </a:rPr>
              <a:t>this anger and resentment towards ________, is causing a rift between us,  there’s a part of me that doesn’t want </a:t>
            </a:r>
            <a:r>
              <a:rPr lang="en-US" sz="2800" b="0" i="1" dirty="0">
                <a:solidFill>
                  <a:schemeClr val="bg1"/>
                </a:solidFill>
              </a:rPr>
              <a:t>to </a:t>
            </a:r>
            <a:r>
              <a:rPr lang="en-US" sz="2800" b="0" i="1" dirty="0" smtClean="0">
                <a:solidFill>
                  <a:schemeClr val="bg1"/>
                </a:solidFill>
              </a:rPr>
              <a:t>let it go – and I love myself anyway.</a:t>
            </a:r>
            <a:endParaRPr lang="en-US" sz="2800" b="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 Remedy part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3. Do a </a:t>
            </a:r>
            <a:r>
              <a:rPr lang="en-US" sz="3200" dirty="0">
                <a:solidFill>
                  <a:schemeClr val="bg1"/>
                </a:solidFill>
              </a:rPr>
              <a:t>R</a:t>
            </a:r>
            <a:r>
              <a:rPr lang="en-US" sz="3200" dirty="0" smtClean="0">
                <a:solidFill>
                  <a:schemeClr val="bg1"/>
                </a:solidFill>
              </a:rPr>
              <a:t>eversal Set-up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87 0.23796 C -0.59253 0.23055 -0.46927 0.01088 -0.4658 -0.00579 C -0.46476 -0.00996 -0.46337 -0.01181 -0.46267 -0.01597 C -0.45069 -0.06435 -0.46128 -0.02199 -0.45347 -0.06435 C -0.45104 -0.07685 -0.44757 -0.08773 -0.44548 -0.10625 C -0.44392 -0.11759 -0.44357 -0.13264 -0.44201 -0.14283 C -0.44132 -0.14815 -0.44028 -0.14931 -0.43976 -0.15718 C -0.43264 -0.20371 -0.43871 -0.18588 -0.4316 -0.20371 C -0.42986 -0.23426 -0.43194 -0.20371 -0.42743 -0.22824 C -0.425 -0.24074 -0.42309 -0.25625 -0.42083 -0.2706 C -0.41771 -0.29097 -0.41458 -0.31111 -0.41128 -0.32871 C -0.40955 -0.33634 -0.40781 -0.34121 -0.40625 -0.35023 C -0.40208 -0.37593 -0.39791 -0.40648 -0.39236 -0.41898 C -0.39149 -0.37593 -0.39149 -0.35509 -0.38767 -0.32338 C -0.38576 -0.28611 -0.38246 -0.25046 -0.38125 -0.21204 C -0.37847 -0.15833 -0.37639 -0.09121 -0.37118 -0.04283 C -0.36979 -0.01065 -0.36927 0.01528 -0.36632 0.04259 C -0.36441 0.07847 -0.36476 0.0787 -0.35798 0.11829 C -0.35729 0.12315 -0.35642 0.12824 -0.35607 0.13379 C -0.35486 0.14375 -0.35226 0.16597 -0.35226 0.1662 C -0.34531 0.15532 -0.34236 0.14861 -0.33541 0.12893 C -0.33333 0.11574 -0.32899 0.10162 -0.32639 0.09537 C -0.32552 0.07268 -0.32344 0.06551 -0.31996 0.0581 C -0.31719 0.04167 -0.31458 0.01898 -0.31111 0.00463 C -0.30764 -0.00996 -0.30382 -0.02616 -0.30121 -0.04815 C -0.30035 -0.05486 -0.3 -0.0632 -0.2993 -0.06968 C -0.29705 -0.08634 -0.29444 -0.1007 -0.29201 -0.11644 C -0.28785 -0.14398 -0.28264 -0.17246 -0.2783 -0.19931 C -0.27448 -0.21783 -0.27257 -0.24144 -0.2684 -0.25463 C -0.26493 -0.29051 -0.25781 -0.32871 -0.25139 -0.33982 C -0.25052 -0.34699 -0.25017 -0.3581 -0.24896 -0.36042 C -0.24826 -0.36158 -0.24826 -0.35023 -0.24826 -0.34468 C -0.24722 -0.2956 -0.24705 -0.2456 -0.24635 -0.19931 C -0.24601 -0.15602 -0.24375 -0.11621 -0.24219 -0.07454 C -0.23993 -0.00741 -0.23941 0.0581 -0.23333 0.11273 C -0.23264 0.13866 -0.23055 0.1581 -0.22795 0.17662 C -0.22135 0.16481 -0.21719 0.15509 -0.21146 0.12893 C -0.2066 0.10509 -0.21007 0.11204 -0.20573 0.08981 C -0.19739 0.03657 -0.21007 0.12546 -0.20121 0.06319 C -0.19913 0.05 -0.19774 0.03333 -0.19583 0.02106 C -0.19045 -0.01898 -0.18281 -0.05046 -0.17639 -0.09074 C -0.17344 -0.11042 -0.17066 -0.13658 -0.1684 -0.16181 C -0.16337 -0.2044 -0.15781 -0.2456 -0.15278 -0.29167 C -0.15035 -0.3125 -0.14809 -0.34236 -0.14583 -0.36042 C -0.13906 -0.40232 -0.14739 -0.33403 -0.14045 -0.38681 C -0.13906 -0.39861 -0.13837 -0.41412 -0.13663 -0.42384 C -0.13594 -0.42801 -0.13489 -0.42685 -0.1342 -0.42963 C -0.13194 -0.43704 -0.13038 -0.45139 -0.1283 -0.45602 C -0.12743 -0.45787 -0.12656 -0.45857 -0.12604 -0.46088 C -0.12291 -0.46921 -0.12066 -0.48588 -0.11753 -0.49306 C -0.11545 -0.49861 -0.11285 -0.50371 -0.11059 -0.5088 C -0.10555 -0.47871 -0.10781 -0.45972 -0.10555 -0.41898 C -0.10486 -0.40764 -0.10243 -0.38681 -0.10243 -0.38658 C -0.10139 -0.36158 -0.09982 -0.32546 -0.09826 -0.30185 C -0.09722 -0.28727 -0.09566 -0.27523 -0.09496 -0.25996 C -0.09496 -0.25255 -0.09392 -0.23102 -0.09375 -0.22269 C -0.09184 -0.20371 -0.0901 -0.18264 -0.08837 -0.16181 C -0.08732 -0.14815 -0.08541 -0.12778 -0.08541 -0.12708 C -0.08455 -0.11042 -0.08403 -0.09121 -0.08316 -0.07454 C -0.0816 -0.06088 -0.07969 -0.0507 -0.07847 -0.03727 C -0.07691 -0.01343 -0.07621 0.00787 -0.07326 0.02616 C -0.07187 0.04398 -0.0717 0.05579 -0.06962 0.06898 C -0.06857 0.08171 -0.06562 0.08403 -0.06562 0.09792 C -0.03576 0.11504 0.14063 0.21875 0.10643 0.18426 C 0.07222 0.15162 -0.22639 -0.05787 -0.27031 -0.09769 C -0.31406 -0.1375 -0.16076 -0.11875 -0.15694 -0.05324 " pathEditMode="relative" rAng="0" ptsTypes="ffffffffffffffffffffffffffffffffffffffffffffffffffffffffffffffaaaf">
                                      <p:cBhvr>
                                        <p:cTn id="6" dur="3000" fill="hold"/>
                                        <p:tgtEl>
                                          <p:spTgt spid="142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76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4.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 and tap away     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emotions,  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&amp; troubling events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anger_bab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524000"/>
            <a:ext cx="2808284" cy="280828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610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Relationship</a:t>
            </a:r>
            <a:r>
              <a:rPr lang="en-US" sz="28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 Remedy part 1</a:t>
            </a:r>
          </a:p>
          <a:p>
            <a:pPr algn="ctr">
              <a:defRPr/>
            </a:pP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 descr="bull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3238500" cy="23241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4290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Include….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olidFill>
                  <a:schemeClr val="bg1"/>
                </a:solidFill>
              </a:rPr>
              <a:t>n</a:t>
            </a:r>
            <a:r>
              <a:rPr lang="en-US" sz="2800" b="0" dirty="0" smtClean="0">
                <a:solidFill>
                  <a:schemeClr val="bg1"/>
                </a:solidFill>
              </a:rPr>
              <a:t>eed to punish him / her</a:t>
            </a:r>
            <a:r>
              <a:rPr lang="en-US" sz="2800" b="0" dirty="0">
                <a:solidFill>
                  <a:schemeClr val="bg1"/>
                </a:solidFill>
              </a:rPr>
              <a:t>… </a:t>
            </a:r>
            <a:r>
              <a:rPr lang="en-US" sz="2800" b="0" dirty="0" smtClean="0">
                <a:solidFill>
                  <a:schemeClr val="bg1"/>
                </a:solidFill>
              </a:rPr>
              <a:t>unfairness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olidFill>
                  <a:schemeClr val="bg1"/>
                </a:solidFill>
              </a:rPr>
              <a:t>wanting to be </a:t>
            </a:r>
            <a:r>
              <a:rPr lang="en-US" sz="2800" b="0" dirty="0" smtClean="0">
                <a:solidFill>
                  <a:schemeClr val="bg1"/>
                </a:solidFill>
              </a:rPr>
              <a:t>right / righteous indignation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wishing it could have been different!</a:t>
            </a:r>
            <a:r>
              <a:rPr lang="en-US" sz="3200" b="0" dirty="0" smtClean="0">
                <a:solidFill>
                  <a:schemeClr val="bg1"/>
                </a:solidFill>
              </a:rPr>
              <a:t> 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3341684" cy="295837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FFFF00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3366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FFF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21188</TotalTime>
  <Words>1038</Words>
  <Application>Microsoft Macintosh PowerPoint</Application>
  <PresentationFormat>On-screen Show (4:3)</PresentationFormat>
  <Paragraphs>251</Paragraphs>
  <Slides>40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Doing Pro EFT™ by phone is EASY</vt:lpstr>
      <vt:lpstr>PowerPoint Presentation</vt:lpstr>
      <vt:lpstr>PowerPoint Presentation</vt:lpstr>
      <vt:lpstr>                 www.LK1.AudioAcrobat.com </vt:lpstr>
      <vt:lpstr>PowerPoint Presentation</vt:lpstr>
      <vt:lpstr>PowerPoint Presentation</vt:lpstr>
      <vt:lpstr>PowerPoint Presentation</vt:lpstr>
      <vt:lpstr> time for your final exam!</vt:lpstr>
      <vt:lpstr>time for the final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 office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of The Secret</dc:title>
  <dc:creator>Judy</dc:creator>
  <cp:lastModifiedBy>LINDSAY KENNY</cp:lastModifiedBy>
  <cp:revision>1072</cp:revision>
  <dcterms:created xsi:type="dcterms:W3CDTF">2007-07-29T13:24:11Z</dcterms:created>
  <dcterms:modified xsi:type="dcterms:W3CDTF">2014-04-23T16:30:49Z</dcterms:modified>
</cp:coreProperties>
</file>